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4" roundtripDataSignature="AMtx7mhDZ0rNVv3T6mFSDW+K8w5k44SV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BF0C6A-3073-4AF2-B7A3-0BA11C018F74}">
  <a:tblStyle styleId="{B0BF0C6A-3073-4AF2-B7A3-0BA11C018F7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A56C957-DD5B-4ACE-B19E-F5A17C21A2A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A12CC0-901E-4FD7-B492-ABB28DAEEB20}"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33a4b5a81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g33a4b5a810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3e6ce11cf4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3e6ce11cf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33e6ce11cf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31bf3f6415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28" name="Google Shape;128;g331bf3f6415_0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1bf3f6415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331bf3f6415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3e6b9f00e4_1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3e6b9f00e4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33e6b9f00e4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e6b9f00e4_1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e6b9f00e4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33e6b9f00e4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e6b9f00e4_1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e6b9f00e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33e6b9f00e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e6b9f00e4_1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e6b9f00e4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33e6b9f00e4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3e6b9f00e4_1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3e6b9f00e4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33e6b9f00e4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1bf3f6415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84" name="Google Shape;184;g331bf3f6415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e66ed18b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e66ed18b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33e66ed18b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1bf3f64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Kyle</a:t>
            </a:r>
            <a:endParaRPr/>
          </a:p>
        </p:txBody>
      </p:sp>
      <p:sp>
        <p:nvSpPr>
          <p:cNvPr id="63" name="Google Shape;63;g331bf3f641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e66ed18b0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e66ed18b0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33e66ed18b0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31bf3f6415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06" name="Google Shape;206;g331bf3f6415_0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1bf3f6415_0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331bf3f6415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39fd59781c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339fd59781c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1bf3f6415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331bf3f6415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1bf3f6415_0_1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331bf3f6415_0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331bf3f6415_0_1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31bf3f6415_0_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g331bf3f6415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331bf3f6415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31bf3f6415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76" name="Google Shape;76;g331bf3f6415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31bf3f641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83" name="Google Shape;83;g331bf3f6415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31bf3f6415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89" name="Google Shape;89;g331bf3f6415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1bf3f6415_0_1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331bf3f6415_0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Plan to add affects to slides to show case photos from left to right</a:t>
            </a:r>
            <a:endParaRPr/>
          </a:p>
        </p:txBody>
      </p:sp>
      <p:sp>
        <p:nvSpPr>
          <p:cNvPr id="96" name="Google Shape;96;g331bf3f6415_0_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3e6ce11cf4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3e6ce11cf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33e6ce11cf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3e6ce11cf4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3e6ce11cf4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33e6ce11cf4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2"/>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7" name="Google Shape;27;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3"/>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13"/>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4"/>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3" name="Google Shape;43;p15"/>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4" name="Google Shape;4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6"/>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p:nvPr>
            <p:ph idx="2" type="pic"/>
          </p:nvPr>
        </p:nvSpPr>
        <p:spPr>
          <a:xfrm>
            <a:off x="3200400" y="1196430"/>
            <a:ext cx="5486400" cy="4850287"/>
          </a:xfrm>
          <a:prstGeom prst="rect">
            <a:avLst/>
          </a:prstGeom>
          <a:noFill/>
          <a:ln>
            <a:noFill/>
          </a:ln>
        </p:spPr>
      </p:sp>
      <p:sp>
        <p:nvSpPr>
          <p:cNvPr id="50" name="Google Shape;50;p16"/>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drive.google.com/file/d/1k-QZURUNBR4CNteQedKYmkIsrrpNeQ2u/view" TargetMode="Externa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hyperlink" Target="http://drive.google.com/file/d/16JpN0wXaVgtjOys8E4Kp3UzBPcsK1dv5/view" TargetMode="External"/><Relationship Id="rId5"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g33a4b5a810e_0_0"/>
          <p:cNvSpPr txBox="1"/>
          <p:nvPr>
            <p:ph type="ctrTitle"/>
          </p:nvPr>
        </p:nvSpPr>
        <p:spPr>
          <a:xfrm>
            <a:off x="1633750" y="3539150"/>
            <a:ext cx="7302600" cy="22968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11111"/>
              <a:buFont typeface="Arial"/>
              <a:buNone/>
            </a:pPr>
            <a:r>
              <a:rPr lang="en-US"/>
              <a:t>Team 4: Automatic Solar </a:t>
            </a:r>
            <a:endParaRPr/>
          </a:p>
          <a:p>
            <a:pPr indent="0" lvl="0" marL="0" rtl="0" algn="r">
              <a:lnSpc>
                <a:spcPct val="100000"/>
              </a:lnSpc>
              <a:spcBef>
                <a:spcPts val="0"/>
              </a:spcBef>
              <a:spcAft>
                <a:spcPts val="0"/>
              </a:spcAft>
              <a:buClr>
                <a:schemeClr val="lt1"/>
              </a:buClr>
              <a:buSzPct val="111111"/>
              <a:buFont typeface="Arial"/>
              <a:buNone/>
            </a:pPr>
            <a:r>
              <a:rPr lang="en-US"/>
              <a:t>Lighting System</a:t>
            </a:r>
            <a:endParaRPr/>
          </a:p>
          <a:p>
            <a:pPr indent="0" lvl="0" marL="0" rtl="0" algn="r">
              <a:lnSpc>
                <a:spcPct val="100000"/>
              </a:lnSpc>
              <a:spcBef>
                <a:spcPts val="0"/>
              </a:spcBef>
              <a:spcAft>
                <a:spcPts val="0"/>
              </a:spcAft>
              <a:buClr>
                <a:schemeClr val="lt1"/>
              </a:buClr>
              <a:buSzPct val="111111"/>
              <a:buFont typeface="Arial"/>
              <a:buNone/>
            </a:pPr>
            <a:r>
              <a:rPr lang="en-US"/>
              <a:t>Bi-Weekly Update 5</a:t>
            </a:r>
            <a:endParaRPr/>
          </a:p>
          <a:p>
            <a:pPr indent="0" lvl="0" marL="0" rtl="0" algn="r">
              <a:lnSpc>
                <a:spcPct val="100000"/>
              </a:lnSpc>
              <a:spcBef>
                <a:spcPts val="0"/>
              </a:spcBef>
              <a:spcAft>
                <a:spcPts val="0"/>
              </a:spcAft>
              <a:buClr>
                <a:schemeClr val="lt1"/>
              </a:buClr>
              <a:buSzPct val="238922"/>
              <a:buFont typeface="Arial"/>
              <a:buNone/>
            </a:pPr>
            <a:br>
              <a:rPr lang="en-US"/>
            </a:br>
            <a:r>
              <a:rPr lang="en-US" sz="2455"/>
              <a:t>Atahan Bakanyildiz, Romi Gilat,</a:t>
            </a:r>
            <a:endParaRPr sz="2455"/>
          </a:p>
          <a:p>
            <a:pPr indent="0" lvl="0" marL="0" rtl="0" algn="r">
              <a:lnSpc>
                <a:spcPct val="100000"/>
              </a:lnSpc>
              <a:spcBef>
                <a:spcPts val="0"/>
              </a:spcBef>
              <a:spcAft>
                <a:spcPts val="0"/>
              </a:spcAft>
              <a:buClr>
                <a:schemeClr val="lt1"/>
              </a:buClr>
              <a:buSzPct val="162932"/>
              <a:buFont typeface="Arial"/>
              <a:buNone/>
            </a:pPr>
            <a:r>
              <a:rPr lang="en-US" sz="2455"/>
              <a:t>Cedar Maxwell, Nick Miller</a:t>
            </a:r>
            <a:endParaRPr sz="2455"/>
          </a:p>
          <a:p>
            <a:pPr indent="0" lvl="0" marL="0" rtl="0" algn="r">
              <a:lnSpc>
                <a:spcPct val="100000"/>
              </a:lnSpc>
              <a:spcBef>
                <a:spcPts val="0"/>
              </a:spcBef>
              <a:spcAft>
                <a:spcPts val="0"/>
              </a:spcAft>
              <a:buClr>
                <a:schemeClr val="lt1"/>
              </a:buClr>
              <a:buSzPct val="162932"/>
              <a:buFont typeface="Arial"/>
              <a:buNone/>
            </a:pPr>
            <a:br>
              <a:rPr lang="en-US" sz="2455"/>
            </a:br>
            <a:r>
              <a:rPr lang="en-US" sz="2455"/>
              <a:t>Sponsor: Wohnyeok Jang</a:t>
            </a:r>
            <a:br>
              <a:rPr lang="en-US" sz="2455"/>
            </a:br>
            <a:r>
              <a:rPr lang="en-US" sz="2455"/>
              <a:t>TA: Fahrettin Ay</a:t>
            </a:r>
            <a:br>
              <a:rPr lang="en-US" sz="2455"/>
            </a:br>
            <a:endParaRPr sz="2455"/>
          </a:p>
        </p:txBody>
      </p:sp>
      <p:sp>
        <p:nvSpPr>
          <p:cNvPr id="59" name="Google Shape;59;g33a4b5a810e_0_0"/>
          <p:cNvSpPr/>
          <p:nvPr/>
        </p:nvSpPr>
        <p:spPr>
          <a:xfrm>
            <a:off x="0" y="0"/>
            <a:ext cx="6111300" cy="61113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g33a4b5a810e_0_0"/>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33e6ce11cf4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Sensor &amp; MCU </a:t>
            </a:r>
            <a:endParaRPr/>
          </a:p>
        </p:txBody>
      </p:sp>
      <p:pic>
        <p:nvPicPr>
          <p:cNvPr id="120" name="Google Shape;120;g33e6ce11cf4_0_0"/>
          <p:cNvPicPr preferRelativeResize="0"/>
          <p:nvPr/>
        </p:nvPicPr>
        <p:blipFill>
          <a:blip r:embed="rId3">
            <a:alphaModFix/>
          </a:blip>
          <a:stretch>
            <a:fillRect/>
          </a:stretch>
        </p:blipFill>
        <p:spPr>
          <a:xfrm>
            <a:off x="575975" y="1852877"/>
            <a:ext cx="7992048" cy="4700323"/>
          </a:xfrm>
          <a:prstGeom prst="rect">
            <a:avLst/>
          </a:prstGeom>
          <a:noFill/>
          <a:ln>
            <a:noFill/>
          </a:ln>
        </p:spPr>
      </p:pic>
      <p:pic>
        <p:nvPicPr>
          <p:cNvPr id="121" name="Google Shape;121;g33e6ce11cf4_0_0"/>
          <p:cNvPicPr preferRelativeResize="0"/>
          <p:nvPr/>
        </p:nvPicPr>
        <p:blipFill>
          <a:blip r:embed="rId4">
            <a:alphaModFix/>
          </a:blip>
          <a:stretch>
            <a:fillRect/>
          </a:stretch>
        </p:blipFill>
        <p:spPr>
          <a:xfrm>
            <a:off x="2600374" y="6113800"/>
            <a:ext cx="100801" cy="79575"/>
          </a:xfrm>
          <a:prstGeom prst="rect">
            <a:avLst/>
          </a:prstGeom>
          <a:noFill/>
          <a:ln>
            <a:noFill/>
          </a:ln>
        </p:spPr>
      </p:pic>
      <p:pic>
        <p:nvPicPr>
          <p:cNvPr id="122" name="Google Shape;122;g33e6ce11cf4_0_0"/>
          <p:cNvPicPr preferRelativeResize="0"/>
          <p:nvPr/>
        </p:nvPicPr>
        <p:blipFill>
          <a:blip r:embed="rId4">
            <a:alphaModFix/>
          </a:blip>
          <a:stretch>
            <a:fillRect/>
          </a:stretch>
        </p:blipFill>
        <p:spPr>
          <a:xfrm>
            <a:off x="2652400" y="6193371"/>
            <a:ext cx="100800" cy="79579"/>
          </a:xfrm>
          <a:prstGeom prst="rect">
            <a:avLst/>
          </a:prstGeom>
          <a:noFill/>
          <a:ln>
            <a:noFill/>
          </a:ln>
        </p:spPr>
      </p:pic>
      <p:pic>
        <p:nvPicPr>
          <p:cNvPr id="123" name="Google Shape;123;g33e6ce11cf4_0_0"/>
          <p:cNvPicPr preferRelativeResize="0"/>
          <p:nvPr/>
        </p:nvPicPr>
        <p:blipFill>
          <a:blip r:embed="rId4">
            <a:alphaModFix/>
          </a:blip>
          <a:stretch>
            <a:fillRect/>
          </a:stretch>
        </p:blipFill>
        <p:spPr>
          <a:xfrm>
            <a:off x="2652400" y="6272946"/>
            <a:ext cx="100800" cy="79579"/>
          </a:xfrm>
          <a:prstGeom prst="rect">
            <a:avLst/>
          </a:prstGeom>
          <a:noFill/>
          <a:ln>
            <a:noFill/>
          </a:ln>
        </p:spPr>
      </p:pic>
      <p:pic>
        <p:nvPicPr>
          <p:cNvPr id="124" name="Google Shape;124;g33e6ce11cf4_0_0"/>
          <p:cNvPicPr preferRelativeResize="0"/>
          <p:nvPr/>
        </p:nvPicPr>
        <p:blipFill>
          <a:blip r:embed="rId4">
            <a:alphaModFix/>
          </a:blip>
          <a:stretch>
            <a:fillRect/>
          </a:stretch>
        </p:blipFill>
        <p:spPr>
          <a:xfrm>
            <a:off x="2569750" y="5857025"/>
            <a:ext cx="100800" cy="79583"/>
          </a:xfrm>
          <a:prstGeom prst="rect">
            <a:avLst/>
          </a:prstGeom>
          <a:noFill/>
          <a:ln>
            <a:noFill/>
          </a:ln>
        </p:spPr>
      </p:pic>
      <p:pic>
        <p:nvPicPr>
          <p:cNvPr id="125" name="Google Shape;125;g33e6ce11cf4_0_0"/>
          <p:cNvPicPr preferRelativeResize="0"/>
          <p:nvPr/>
        </p:nvPicPr>
        <p:blipFill>
          <a:blip r:embed="rId4">
            <a:alphaModFix/>
          </a:blip>
          <a:stretch>
            <a:fillRect/>
          </a:stretch>
        </p:blipFill>
        <p:spPr>
          <a:xfrm>
            <a:off x="2888175" y="5634093"/>
            <a:ext cx="292900" cy="23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31bf3f6415_0_8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 Generation</a:t>
            </a:r>
            <a:endParaRPr/>
          </a:p>
          <a:p>
            <a:pPr indent="0" lvl="0" marL="0" rtl="0" algn="ctr">
              <a:lnSpc>
                <a:spcPct val="115000"/>
              </a:lnSpc>
              <a:spcBef>
                <a:spcPts val="0"/>
              </a:spcBef>
              <a:spcAft>
                <a:spcPts val="0"/>
              </a:spcAft>
              <a:buClr>
                <a:schemeClr val="dk1"/>
              </a:buClr>
              <a:buSzPts val="990"/>
              <a:buFont typeface="Arial"/>
              <a:buNone/>
            </a:pPr>
            <a:r>
              <a:rPr lang="en-US" sz="1720"/>
              <a:t>Atahan Bakanyildiz</a:t>
            </a:r>
            <a:endParaRPr sz="2980"/>
          </a:p>
        </p:txBody>
      </p:sp>
      <p:graphicFrame>
        <p:nvGraphicFramePr>
          <p:cNvPr id="131" name="Google Shape;131;g331bf3f6415_0_86"/>
          <p:cNvGraphicFramePr/>
          <p:nvPr/>
        </p:nvGraphicFramePr>
        <p:xfrm>
          <a:off x="685800" y="1952075"/>
          <a:ext cx="3000000" cy="3000000"/>
        </p:xfrm>
        <a:graphic>
          <a:graphicData uri="http://schemas.openxmlformats.org/drawingml/2006/table">
            <a:tbl>
              <a:tblPr>
                <a:noFill/>
                <a:tableStyleId>{B0BF0C6A-3073-4AF2-B7A3-0BA11C018F74}</a:tableStyleId>
              </a:tblPr>
              <a:tblGrid>
                <a:gridCol w="3886200"/>
                <a:gridCol w="3886200"/>
              </a:tblGrid>
              <a:tr h="775150">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Accomplishments since last update </a:t>
                      </a:r>
                      <a:r>
                        <a:rPr lang="en-US" sz="1800" u="none" cap="none" strike="noStrike">
                          <a:solidFill>
                            <a:srgbClr val="FF0000"/>
                          </a:solidFill>
                        </a:rPr>
                        <a:t> </a:t>
                      </a:r>
                      <a:r>
                        <a:rPr lang="en-US" sz="1800">
                          <a:solidFill>
                            <a:srgbClr val="FF0000"/>
                          </a:solidFill>
                        </a:rPr>
                        <a:t>25</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2435400">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Power Monitor</a:t>
                      </a:r>
                      <a:r>
                        <a:rPr lang="en-US" sz="1800" u="none" cap="none" strike="noStrike"/>
                        <a:t> integrated with MCU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457200" marR="0" rtl="0" algn="l">
                        <a:lnSpc>
                          <a:spcPct val="100000"/>
                        </a:lnSpc>
                        <a:spcBef>
                          <a:spcPts val="0"/>
                        </a:spcBef>
                        <a:spcAft>
                          <a:spcPts val="0"/>
                        </a:spcAft>
                        <a:buClr>
                          <a:srgbClr val="000000"/>
                        </a:buClr>
                        <a:buSzPts val="1800"/>
                        <a:buFont typeface="Arial"/>
                        <a:buNone/>
                      </a:pPr>
                      <a:r>
                        <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MCU readings from power monitor need to transfer to database</a:t>
                      </a:r>
                      <a:endParaRPr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lang="en-US" sz="1800" u="none" cap="none" strike="noStrike"/>
                        <a:t>Power Monitor data on MCU needs to be integrated with app</a:t>
                      </a:r>
                      <a:endParaRPr sz="1800" u="none" cap="none" strike="noStrike"/>
                    </a:p>
                    <a:p>
                      <a:pPr indent="-342900" lvl="0" marL="457200" marR="0" rtl="0" algn="l">
                        <a:lnSpc>
                          <a:spcPct val="100000"/>
                        </a:lnSpc>
                        <a:spcBef>
                          <a:spcPts val="0"/>
                        </a:spcBef>
                        <a:spcAft>
                          <a:spcPts val="0"/>
                        </a:spcAft>
                        <a:buSzPts val="1800"/>
                        <a:buChar char="●"/>
                      </a:pPr>
                      <a:r>
                        <a:rPr lang="en-US" sz="1800"/>
                        <a:t>Power monitor needs to be used with battery and distribution subsystem</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31bf3f6415_0_97"/>
          <p:cNvSpPr txBox="1"/>
          <p:nvPr>
            <p:ph type="title"/>
          </p:nvPr>
        </p:nvSpPr>
        <p:spPr>
          <a:xfrm>
            <a:off x="457200" y="1245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 Generation</a:t>
            </a:r>
            <a:endParaRPr/>
          </a:p>
          <a:p>
            <a:pPr indent="0" lvl="0" marL="0" rtl="0" algn="ctr">
              <a:lnSpc>
                <a:spcPct val="115000"/>
              </a:lnSpc>
              <a:spcBef>
                <a:spcPts val="0"/>
              </a:spcBef>
              <a:spcAft>
                <a:spcPts val="0"/>
              </a:spcAft>
              <a:buClr>
                <a:schemeClr val="dk1"/>
              </a:buClr>
              <a:buSzPts val="990"/>
              <a:buFont typeface="Arial"/>
              <a:buNone/>
            </a:pPr>
            <a:r>
              <a:rPr lang="en-US" sz="1720"/>
              <a:t>Power Monitor -&gt; MCU</a:t>
            </a:r>
            <a:endParaRPr sz="2980"/>
          </a:p>
        </p:txBody>
      </p:sp>
      <p:sp>
        <p:nvSpPr>
          <p:cNvPr id="137" name="Google Shape;137;g331bf3f6415_0_97"/>
          <p:cNvSpPr txBox="1"/>
          <p:nvPr/>
        </p:nvSpPr>
        <p:spPr>
          <a:xfrm>
            <a:off x="6072200" y="6409900"/>
            <a:ext cx="30849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138" name="Google Shape;138;g331bf3f6415_0_97"/>
          <p:cNvPicPr preferRelativeResize="0"/>
          <p:nvPr/>
        </p:nvPicPr>
        <p:blipFill>
          <a:blip r:embed="rId3">
            <a:alphaModFix/>
          </a:blip>
          <a:stretch>
            <a:fillRect/>
          </a:stretch>
        </p:blipFill>
        <p:spPr>
          <a:xfrm>
            <a:off x="243300" y="2130150"/>
            <a:ext cx="4435726" cy="4510499"/>
          </a:xfrm>
          <a:prstGeom prst="rect">
            <a:avLst/>
          </a:prstGeom>
          <a:noFill/>
          <a:ln>
            <a:noFill/>
          </a:ln>
        </p:spPr>
      </p:pic>
      <p:pic>
        <p:nvPicPr>
          <p:cNvPr id="139" name="Google Shape;139;g331bf3f6415_0_97"/>
          <p:cNvPicPr preferRelativeResize="0"/>
          <p:nvPr/>
        </p:nvPicPr>
        <p:blipFill>
          <a:blip r:embed="rId4">
            <a:alphaModFix/>
          </a:blip>
          <a:stretch>
            <a:fillRect/>
          </a:stretch>
        </p:blipFill>
        <p:spPr>
          <a:xfrm>
            <a:off x="4883401" y="2464375"/>
            <a:ext cx="4017299" cy="3526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g33e6b9f00e4_1_18"/>
          <p:cNvPicPr preferRelativeResize="0"/>
          <p:nvPr/>
        </p:nvPicPr>
        <p:blipFill>
          <a:blip r:embed="rId3">
            <a:alphaModFix/>
          </a:blip>
          <a:stretch>
            <a:fillRect/>
          </a:stretch>
        </p:blipFill>
        <p:spPr>
          <a:xfrm>
            <a:off x="425175" y="1206199"/>
            <a:ext cx="3327326" cy="4859500"/>
          </a:xfrm>
          <a:prstGeom prst="rect">
            <a:avLst/>
          </a:prstGeom>
          <a:noFill/>
          <a:ln>
            <a:noFill/>
          </a:ln>
        </p:spPr>
      </p:pic>
      <p:sp>
        <p:nvSpPr>
          <p:cNvPr id="146" name="Google Shape;146;g33e6b9f00e4_1_18"/>
          <p:cNvSpPr txBox="1"/>
          <p:nvPr/>
        </p:nvSpPr>
        <p:spPr>
          <a:xfrm>
            <a:off x="4435275" y="1206188"/>
            <a:ext cx="4046400" cy="381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solidFill>
                  <a:schemeClr val="dk1"/>
                </a:solidFill>
              </a:rPr>
              <a:t>Expected output tested with Arduino:</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no load currently</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2 V</a:t>
            </a:r>
            <a:endParaRPr sz="1800">
              <a:solidFill>
                <a:schemeClr val="dk1"/>
              </a:solidFill>
            </a:endParaRPr>
          </a:p>
          <a:p>
            <a:pPr indent="0" lvl="0" marL="45720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Test code on ESP32 still not working</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Possible errors: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Software/coding problem</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Pull up resistors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Microcontroller issues</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47" name="Google Shape;147;g33e6b9f00e4_1_18"/>
          <p:cNvPicPr preferRelativeResize="0"/>
          <p:nvPr/>
        </p:nvPicPr>
        <p:blipFill>
          <a:blip r:embed="rId4">
            <a:alphaModFix/>
          </a:blip>
          <a:stretch>
            <a:fillRect/>
          </a:stretch>
        </p:blipFill>
        <p:spPr>
          <a:xfrm>
            <a:off x="3930550" y="4572000"/>
            <a:ext cx="5055853" cy="159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g33e6b9f00e4_1_8"/>
          <p:cNvPicPr preferRelativeResize="0"/>
          <p:nvPr/>
        </p:nvPicPr>
        <p:blipFill>
          <a:blip r:embed="rId3">
            <a:alphaModFix/>
          </a:blip>
          <a:stretch>
            <a:fillRect/>
          </a:stretch>
        </p:blipFill>
        <p:spPr>
          <a:xfrm>
            <a:off x="152400" y="1282425"/>
            <a:ext cx="8839200" cy="1720457"/>
          </a:xfrm>
          <a:prstGeom prst="rect">
            <a:avLst/>
          </a:prstGeom>
          <a:noFill/>
          <a:ln>
            <a:noFill/>
          </a:ln>
        </p:spPr>
      </p:pic>
      <p:pic>
        <p:nvPicPr>
          <p:cNvPr id="154" name="Google Shape;154;g33e6b9f00e4_1_8"/>
          <p:cNvPicPr preferRelativeResize="0"/>
          <p:nvPr/>
        </p:nvPicPr>
        <p:blipFill rotWithShape="1">
          <a:blip r:embed="rId4">
            <a:alphaModFix/>
          </a:blip>
          <a:srcRect b="0" l="0" r="14632" t="0"/>
          <a:stretch/>
        </p:blipFill>
        <p:spPr>
          <a:xfrm>
            <a:off x="238575" y="3883575"/>
            <a:ext cx="4917925" cy="1991500"/>
          </a:xfrm>
          <a:prstGeom prst="rect">
            <a:avLst/>
          </a:prstGeom>
          <a:noFill/>
          <a:ln>
            <a:noFill/>
          </a:ln>
        </p:spPr>
      </p:pic>
      <p:sp>
        <p:nvSpPr>
          <p:cNvPr id="155" name="Google Shape;155;g33e6b9f00e4_1_8"/>
          <p:cNvSpPr txBox="1"/>
          <p:nvPr/>
        </p:nvSpPr>
        <p:spPr>
          <a:xfrm>
            <a:off x="5286375" y="3180675"/>
            <a:ext cx="3792600" cy="323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rPr>
              <a:t>Connected to MCU PCB</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rPr>
              <a:t>Working:</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Address and registers of I2C device being read</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Issues: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All readings are 0</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Only reading once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WIFI code and Monitor code interference</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33e6b9f00e4_1_1"/>
          <p:cNvPicPr preferRelativeResize="0"/>
          <p:nvPr/>
        </p:nvPicPr>
        <p:blipFill>
          <a:blip r:embed="rId3">
            <a:alphaModFix/>
          </a:blip>
          <a:stretch>
            <a:fillRect/>
          </a:stretch>
        </p:blipFill>
        <p:spPr>
          <a:xfrm>
            <a:off x="4425675" y="932250"/>
            <a:ext cx="4081900" cy="5474601"/>
          </a:xfrm>
          <a:prstGeom prst="rect">
            <a:avLst/>
          </a:prstGeom>
          <a:noFill/>
          <a:ln>
            <a:noFill/>
          </a:ln>
        </p:spPr>
      </p:pic>
      <p:sp>
        <p:nvSpPr>
          <p:cNvPr id="162" name="Google Shape;162;g33e6b9f00e4_1_1"/>
          <p:cNvSpPr txBox="1"/>
          <p:nvPr/>
        </p:nvSpPr>
        <p:spPr>
          <a:xfrm>
            <a:off x="233800" y="1310300"/>
            <a:ext cx="3792600" cy="46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solidFill>
                  <a:schemeClr val="dk1"/>
                </a:solidFill>
              </a:rPr>
              <a:t>Addressing issues:</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Code altered to read every second from device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Tested will different pull up resistors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Iterated code for no interference between other sections</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There are readings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nonsense readings</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V and A are not switched</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Registers are correct</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2V 0A !</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0V 1A X</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33e6b9f00e4_1_13"/>
          <p:cNvPicPr preferRelativeResize="0"/>
          <p:nvPr/>
        </p:nvPicPr>
        <p:blipFill>
          <a:blip r:embed="rId3">
            <a:alphaModFix/>
          </a:blip>
          <a:stretch>
            <a:fillRect/>
          </a:stretch>
        </p:blipFill>
        <p:spPr>
          <a:xfrm>
            <a:off x="243300" y="1207950"/>
            <a:ext cx="3915326" cy="3315551"/>
          </a:xfrm>
          <a:prstGeom prst="rect">
            <a:avLst/>
          </a:prstGeom>
          <a:noFill/>
          <a:ln>
            <a:noFill/>
          </a:ln>
        </p:spPr>
      </p:pic>
      <p:pic>
        <p:nvPicPr>
          <p:cNvPr id="169" name="Google Shape;169;g33e6b9f00e4_1_13"/>
          <p:cNvPicPr preferRelativeResize="0"/>
          <p:nvPr/>
        </p:nvPicPr>
        <p:blipFill>
          <a:blip r:embed="rId4">
            <a:alphaModFix/>
          </a:blip>
          <a:stretch>
            <a:fillRect/>
          </a:stretch>
        </p:blipFill>
        <p:spPr>
          <a:xfrm>
            <a:off x="4286250" y="1117025"/>
            <a:ext cx="4435726" cy="4510499"/>
          </a:xfrm>
          <a:prstGeom prst="rect">
            <a:avLst/>
          </a:prstGeom>
          <a:noFill/>
          <a:ln>
            <a:noFill/>
          </a:ln>
        </p:spPr>
      </p:pic>
      <p:sp>
        <p:nvSpPr>
          <p:cNvPr id="170" name="Google Shape;170;g33e6b9f00e4_1_13"/>
          <p:cNvSpPr/>
          <p:nvPr/>
        </p:nvSpPr>
        <p:spPr>
          <a:xfrm>
            <a:off x="7227750" y="4827450"/>
            <a:ext cx="805200" cy="7794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g33e6b9f00e4_1_13"/>
          <p:cNvSpPr/>
          <p:nvPr/>
        </p:nvSpPr>
        <p:spPr>
          <a:xfrm>
            <a:off x="5779950" y="2922450"/>
            <a:ext cx="805200" cy="7794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2" name="Google Shape;172;g33e6b9f00e4_1_13"/>
          <p:cNvCxnSpPr/>
          <p:nvPr/>
        </p:nvCxnSpPr>
        <p:spPr>
          <a:xfrm flipH="1" rot="10800000">
            <a:off x="6208575" y="4585100"/>
            <a:ext cx="1389900" cy="103800"/>
          </a:xfrm>
          <a:prstGeom prst="straightConnector1">
            <a:avLst/>
          </a:prstGeom>
          <a:noFill/>
          <a:ln cap="flat" cmpd="sng" w="76200">
            <a:solidFill>
              <a:srgbClr val="00FF00"/>
            </a:solidFill>
            <a:prstDash val="solid"/>
            <a:round/>
            <a:headEnd len="med" w="med" type="none"/>
            <a:tailEnd len="med" w="med" type="none"/>
          </a:ln>
        </p:spPr>
      </p:cxnSp>
      <p:sp>
        <p:nvSpPr>
          <p:cNvPr id="173" name="Google Shape;173;g33e6b9f00e4_1_13"/>
          <p:cNvSpPr txBox="1"/>
          <p:nvPr/>
        </p:nvSpPr>
        <p:spPr>
          <a:xfrm>
            <a:off x="304663" y="4585100"/>
            <a:ext cx="3792600" cy="180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solidFill>
                  <a:schemeClr val="dk1"/>
                </a:solidFill>
              </a:rPr>
              <a:t>Common Ground: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INA260 chip needs a common ground that powers the trip as well as the load for correct measurements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Tested each second with 0V, 1V, and 2V</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g33e6b9f00e4_1_31"/>
          <p:cNvPicPr preferRelativeResize="0"/>
          <p:nvPr/>
        </p:nvPicPr>
        <p:blipFill>
          <a:blip r:embed="rId3">
            <a:alphaModFix/>
          </a:blip>
          <a:stretch>
            <a:fillRect/>
          </a:stretch>
        </p:blipFill>
        <p:spPr>
          <a:xfrm>
            <a:off x="217350" y="1367300"/>
            <a:ext cx="8839198" cy="2642647"/>
          </a:xfrm>
          <a:prstGeom prst="rect">
            <a:avLst/>
          </a:prstGeom>
          <a:noFill/>
          <a:ln>
            <a:noFill/>
          </a:ln>
        </p:spPr>
      </p:pic>
      <p:pic>
        <p:nvPicPr>
          <p:cNvPr id="180" name="Google Shape;180;g33e6b9f00e4_1_31"/>
          <p:cNvPicPr preferRelativeResize="0"/>
          <p:nvPr/>
        </p:nvPicPr>
        <p:blipFill>
          <a:blip r:embed="rId4">
            <a:alphaModFix/>
          </a:blip>
          <a:stretch>
            <a:fillRect/>
          </a:stretch>
        </p:blipFill>
        <p:spPr>
          <a:xfrm>
            <a:off x="555050" y="4253272"/>
            <a:ext cx="2462416" cy="2166578"/>
          </a:xfrm>
          <a:prstGeom prst="rect">
            <a:avLst/>
          </a:prstGeom>
          <a:noFill/>
          <a:ln>
            <a:noFill/>
          </a:ln>
        </p:spPr>
      </p:pic>
      <p:sp>
        <p:nvSpPr>
          <p:cNvPr id="181" name="Google Shape;181;g33e6b9f00e4_1_31"/>
          <p:cNvSpPr txBox="1"/>
          <p:nvPr/>
        </p:nvSpPr>
        <p:spPr>
          <a:xfrm>
            <a:off x="3188156" y="4139838"/>
            <a:ext cx="5553300" cy="22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800">
                <a:solidFill>
                  <a:schemeClr val="dk1"/>
                </a:solidFill>
              </a:rPr>
              <a:t>MCU subsystem iterated code for WiFi and Monitor</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Accurate readings with margin of error small enough to use in our conditions</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en-US" sz="1800">
                <a:solidFill>
                  <a:schemeClr val="dk1"/>
                </a:solidFill>
              </a:rPr>
              <a:t>To be done: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Using battery instead of power source (Power Distribution)</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Data sent to Database and processed by App</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31bf3f6415_0_105"/>
          <p:cNvSpPr txBox="1"/>
          <p:nvPr>
            <p:ph type="title"/>
          </p:nvPr>
        </p:nvSpPr>
        <p:spPr>
          <a:xfrm>
            <a:off x="457200" y="119890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App &amp; Database</a:t>
            </a:r>
            <a:endParaRPr/>
          </a:p>
          <a:p>
            <a:pPr indent="0" lvl="0" marL="0" rtl="0" algn="ctr">
              <a:lnSpc>
                <a:spcPct val="115000"/>
              </a:lnSpc>
              <a:spcBef>
                <a:spcPts val="0"/>
              </a:spcBef>
              <a:spcAft>
                <a:spcPts val="0"/>
              </a:spcAft>
              <a:buClr>
                <a:schemeClr val="dk1"/>
              </a:buClr>
              <a:buSzPts val="990"/>
              <a:buFont typeface="Arial"/>
              <a:buNone/>
            </a:pPr>
            <a:r>
              <a:rPr lang="en-US" sz="1720"/>
              <a:t>Cedar Maxwell</a:t>
            </a:r>
            <a:endParaRPr sz="2980"/>
          </a:p>
        </p:txBody>
      </p:sp>
      <p:graphicFrame>
        <p:nvGraphicFramePr>
          <p:cNvPr id="187" name="Google Shape;187;g331bf3f6415_0_105"/>
          <p:cNvGraphicFramePr/>
          <p:nvPr/>
        </p:nvGraphicFramePr>
        <p:xfrm>
          <a:off x="685800" y="2490550"/>
          <a:ext cx="3000000" cy="3000000"/>
        </p:xfrm>
        <a:graphic>
          <a:graphicData uri="http://schemas.openxmlformats.org/drawingml/2006/table">
            <a:tbl>
              <a:tblPr>
                <a:noFill/>
                <a:tableStyleId>{B0BF0C6A-3073-4AF2-B7A3-0BA11C018F74}</a:tableStyleId>
              </a:tblPr>
              <a:tblGrid>
                <a:gridCol w="3886200"/>
                <a:gridCol w="3886200"/>
              </a:tblGrid>
              <a:tr h="640300">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Accomplishments since last update  </a:t>
                      </a:r>
                      <a:r>
                        <a:rPr lang="en-US" sz="1800" u="none" cap="none" strike="noStrike">
                          <a:solidFill>
                            <a:srgbClr val="FF0000"/>
                          </a:solidFill>
                        </a:rPr>
                        <a:t>20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lnSpc>
                          <a:spcPct val="100000"/>
                        </a:lnSpc>
                        <a:spcBef>
                          <a:spcPts val="0"/>
                        </a:spcBef>
                        <a:spcAft>
                          <a:spcPts val="0"/>
                        </a:spcAft>
                        <a:buClr>
                          <a:schemeClr val="dk1"/>
                        </a:buClr>
                        <a:buSzPts val="1800"/>
                        <a:buFont typeface="Arial"/>
                        <a:buChar char="●"/>
                      </a:pPr>
                      <a:r>
                        <a:rPr lang="en-US" sz="1800">
                          <a:solidFill>
                            <a:schemeClr val="dk1"/>
                          </a:solidFill>
                        </a:rPr>
                        <a:t>ESP32 successfully pushes switch states to Cloud Firestore, which are in turn reflected on the App, in real time.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ESP32 successfully gets and parses Cloud Firestore switch states, crucial for the ESP32 to react to switch changes from the App.</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ESP32 can successfully push graph data to Realtime Database.</a:t>
                      </a:r>
                      <a:endParaRPr sz="1800">
                        <a:solidFill>
                          <a:schemeClr val="dk1"/>
                        </a:solidFill>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Integration still incomplete – ESP32 cannot yet turn off/on light bulb in response to Firebase.</a:t>
                      </a:r>
                      <a:endParaRPr sz="1800"/>
                    </a:p>
                    <a:p>
                      <a:pPr indent="-342900" lvl="0" marL="457200" marR="0" rtl="0" algn="l">
                        <a:lnSpc>
                          <a:spcPct val="100000"/>
                        </a:lnSpc>
                        <a:spcBef>
                          <a:spcPts val="0"/>
                        </a:spcBef>
                        <a:spcAft>
                          <a:spcPts val="0"/>
                        </a:spcAft>
                        <a:buSzPts val="1800"/>
                        <a:buChar char="●"/>
                      </a:pPr>
                      <a:r>
                        <a:rPr lang="en-US" sz="1800"/>
                        <a:t>App graphs aren’t </a:t>
                      </a:r>
                      <a:r>
                        <a:rPr lang="en-US" sz="1800"/>
                        <a:t>parsing data from ESP32 correctly, so graphs which worked before, are now broken.</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3e66ed18b0_0_0"/>
          <p:cNvSpPr txBox="1"/>
          <p:nvPr>
            <p:ph type="title"/>
          </p:nvPr>
        </p:nvSpPr>
        <p:spPr>
          <a:xfrm>
            <a:off x="457200" y="858677"/>
            <a:ext cx="82296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ESP32 pushing switch states to Cloud Firestore</a:t>
            </a:r>
            <a:endParaRPr/>
          </a:p>
        </p:txBody>
      </p:sp>
      <p:pic>
        <p:nvPicPr>
          <p:cNvPr id="194" name="Google Shape;194;g33e66ed18b0_0_0" title="Screencast from 2025-04-02 14-49-19.webm">
            <a:hlinkClick r:id="rId3"/>
          </p:cNvPr>
          <p:cNvPicPr preferRelativeResize="0"/>
          <p:nvPr/>
        </p:nvPicPr>
        <p:blipFill>
          <a:blip r:embed="rId4">
            <a:alphaModFix/>
          </a:blip>
          <a:stretch>
            <a:fillRect/>
          </a:stretch>
        </p:blipFill>
        <p:spPr>
          <a:xfrm>
            <a:off x="0" y="1662375"/>
            <a:ext cx="9144000" cy="5143500"/>
          </a:xfrm>
          <a:prstGeom prst="rect">
            <a:avLst/>
          </a:prstGeom>
          <a:noFill/>
          <a:ln>
            <a:noFill/>
          </a:ln>
        </p:spPr>
      </p:pic>
      <p:cxnSp>
        <p:nvCxnSpPr>
          <p:cNvPr id="195" name="Google Shape;195;g33e66ed18b0_0_0"/>
          <p:cNvCxnSpPr/>
          <p:nvPr/>
        </p:nvCxnSpPr>
        <p:spPr>
          <a:xfrm>
            <a:off x="5760725" y="1452875"/>
            <a:ext cx="2346900" cy="3220800"/>
          </a:xfrm>
          <a:prstGeom prst="straightConnector1">
            <a:avLst/>
          </a:prstGeom>
          <a:noFill/>
          <a:ln cap="flat" cmpd="sng" w="1143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331bf3f6415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Arial"/>
              <a:buNone/>
            </a:pPr>
            <a:r>
              <a:rPr lang="en-US"/>
              <a:t>What is the Automatic Solar Lighting System?</a:t>
            </a:r>
            <a:endParaRPr/>
          </a:p>
        </p:txBody>
      </p:sp>
      <p:sp>
        <p:nvSpPr>
          <p:cNvPr id="66" name="Google Shape;66;g331bf3f6415_0_0"/>
          <p:cNvSpPr txBox="1"/>
          <p:nvPr>
            <p:ph idx="1" type="body"/>
          </p:nvPr>
        </p:nvSpPr>
        <p:spPr>
          <a:xfrm>
            <a:off x="457200" y="2049275"/>
            <a:ext cx="8229600" cy="4637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650" u="sng"/>
              <a:t>Problem:</a:t>
            </a:r>
            <a:endParaRPr b="1" sz="1650" u="sng"/>
          </a:p>
          <a:p>
            <a:pPr indent="-333375" lvl="0" marL="457200" rtl="0" algn="l">
              <a:lnSpc>
                <a:spcPct val="115000"/>
              </a:lnSpc>
              <a:spcBef>
                <a:spcPts val="1200"/>
              </a:spcBef>
              <a:spcAft>
                <a:spcPts val="0"/>
              </a:spcAft>
              <a:buSzPts val="1650"/>
              <a:buChar char="●"/>
            </a:pPr>
            <a:r>
              <a:rPr lang="en-US" sz="1650"/>
              <a:t>Increasing grid demand and reliability issues make power outages more frequent.</a:t>
            </a:r>
            <a:endParaRPr sz="1650"/>
          </a:p>
          <a:p>
            <a:pPr indent="-333375" lvl="0" marL="457200" rtl="0" algn="l">
              <a:lnSpc>
                <a:spcPct val="115000"/>
              </a:lnSpc>
              <a:spcBef>
                <a:spcPts val="0"/>
              </a:spcBef>
              <a:spcAft>
                <a:spcPts val="0"/>
              </a:spcAft>
              <a:buSzPts val="1650"/>
              <a:buChar char="●"/>
            </a:pPr>
            <a:r>
              <a:rPr lang="en-US" sz="1650"/>
              <a:t>Integrating solar energy into homes ensures a dependable and independent power source.</a:t>
            </a:r>
            <a:endParaRPr sz="1650"/>
          </a:p>
          <a:p>
            <a:pPr indent="-333375" lvl="0" marL="457200" rtl="0" algn="l">
              <a:lnSpc>
                <a:spcPct val="115000"/>
              </a:lnSpc>
              <a:spcBef>
                <a:spcPts val="0"/>
              </a:spcBef>
              <a:spcAft>
                <a:spcPts val="0"/>
              </a:spcAft>
              <a:buSzPts val="1650"/>
              <a:buChar char="●"/>
            </a:pPr>
            <a:r>
              <a:rPr lang="en-US" sz="1650"/>
              <a:t>Solar power provides backup energy during outages, reduces electricity costs, and supports sustainability.</a:t>
            </a:r>
            <a:endParaRPr sz="1650"/>
          </a:p>
          <a:p>
            <a:pPr indent="0" lvl="0" marL="0" rtl="0" algn="l">
              <a:lnSpc>
                <a:spcPct val="115000"/>
              </a:lnSpc>
              <a:spcBef>
                <a:spcPts val="1400"/>
              </a:spcBef>
              <a:spcAft>
                <a:spcPts val="0"/>
              </a:spcAft>
              <a:buClr>
                <a:schemeClr val="dk1"/>
              </a:buClr>
              <a:buSzPts val="1100"/>
              <a:buFont typeface="Arial"/>
              <a:buNone/>
            </a:pPr>
            <a:r>
              <a:rPr b="1" lang="en-US" sz="1650" u="sng"/>
              <a:t>Solution:</a:t>
            </a:r>
            <a:endParaRPr b="1" sz="1650" u="sng"/>
          </a:p>
          <a:p>
            <a:pPr indent="-333375" lvl="0" marL="457200" rtl="0" algn="l">
              <a:lnSpc>
                <a:spcPct val="115000"/>
              </a:lnSpc>
              <a:spcBef>
                <a:spcPts val="1200"/>
              </a:spcBef>
              <a:spcAft>
                <a:spcPts val="0"/>
              </a:spcAft>
              <a:buSzPts val="1650"/>
              <a:buChar char="●"/>
            </a:pPr>
            <a:r>
              <a:rPr lang="en-US" sz="1650"/>
              <a:t>Solar panels provide up to 3 days of reliable power during emergencies.</a:t>
            </a:r>
            <a:endParaRPr sz="1650"/>
          </a:p>
          <a:p>
            <a:pPr indent="-333375" lvl="0" marL="457200" rtl="0" algn="l">
              <a:lnSpc>
                <a:spcPct val="115000"/>
              </a:lnSpc>
              <a:spcBef>
                <a:spcPts val="0"/>
              </a:spcBef>
              <a:spcAft>
                <a:spcPts val="0"/>
              </a:spcAft>
              <a:buSzPts val="1650"/>
              <a:buChar char="●"/>
            </a:pPr>
            <a:r>
              <a:rPr lang="en-US" sz="1650"/>
              <a:t>Motion-activated lighting for the foyer and patio ensures security and efficiency.</a:t>
            </a:r>
            <a:endParaRPr sz="1650"/>
          </a:p>
          <a:p>
            <a:pPr indent="-333375" lvl="0" marL="457200" rtl="0" algn="l">
              <a:lnSpc>
                <a:spcPct val="115000"/>
              </a:lnSpc>
              <a:spcBef>
                <a:spcPts val="0"/>
              </a:spcBef>
              <a:spcAft>
                <a:spcPts val="0"/>
              </a:spcAft>
              <a:buSzPts val="1650"/>
              <a:buChar char="●"/>
            </a:pPr>
            <a:r>
              <a:rPr lang="en-US" sz="1650"/>
              <a:t>Remote control via an app allows convenient access and management of the system.</a:t>
            </a:r>
            <a:endParaRPr sz="1650"/>
          </a:p>
          <a:p>
            <a:pPr indent="-333375" lvl="0" marL="457200" rtl="0" algn="l">
              <a:lnSpc>
                <a:spcPct val="115000"/>
              </a:lnSpc>
              <a:spcBef>
                <a:spcPts val="0"/>
              </a:spcBef>
              <a:spcAft>
                <a:spcPts val="0"/>
              </a:spcAft>
              <a:buSzPts val="1650"/>
              <a:buChar char="●"/>
            </a:pPr>
            <a:r>
              <a:rPr lang="en-US" sz="1650"/>
              <a:t>Enhances energy independence, cost savings, and sustainability for homeowners.</a:t>
            </a:r>
            <a:endParaRPr sz="1650"/>
          </a:p>
          <a:p>
            <a:pPr indent="0" lvl="0" marL="342900" rtl="0" algn="l">
              <a:lnSpc>
                <a:spcPct val="80000"/>
              </a:lnSpc>
              <a:spcBef>
                <a:spcPts val="1200"/>
              </a:spcBef>
              <a:spcAft>
                <a:spcPts val="0"/>
              </a:spcAft>
              <a:buSzPts val="1800"/>
              <a:buNone/>
            </a:pPr>
            <a:r>
              <a:t/>
            </a:r>
            <a:endParaRPr sz="165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3e66ed18b0_0_6"/>
          <p:cNvSpPr txBox="1"/>
          <p:nvPr>
            <p:ph type="title"/>
          </p:nvPr>
        </p:nvSpPr>
        <p:spPr>
          <a:xfrm>
            <a:off x="0" y="1049175"/>
            <a:ext cx="60885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ESP32 retrieving switch states from Cloud Firestore</a:t>
            </a:r>
            <a:endParaRPr/>
          </a:p>
        </p:txBody>
      </p:sp>
      <p:pic>
        <p:nvPicPr>
          <p:cNvPr id="202" name="Google Shape;202;g33e66ed18b0_0_6"/>
          <p:cNvPicPr preferRelativeResize="0"/>
          <p:nvPr/>
        </p:nvPicPr>
        <p:blipFill>
          <a:blip r:embed="rId3">
            <a:alphaModFix/>
          </a:blip>
          <a:stretch>
            <a:fillRect/>
          </a:stretch>
        </p:blipFill>
        <p:spPr>
          <a:xfrm>
            <a:off x="0" y="2149802"/>
            <a:ext cx="6088500" cy="3163386"/>
          </a:xfrm>
          <a:prstGeom prst="rect">
            <a:avLst/>
          </a:prstGeom>
          <a:noFill/>
          <a:ln>
            <a:noFill/>
          </a:ln>
        </p:spPr>
      </p:pic>
      <p:pic>
        <p:nvPicPr>
          <p:cNvPr id="203" name="Google Shape;203;g33e66ed18b0_0_6" title="XRecorder_20250402_02.mp4">
            <a:hlinkClick r:id="rId4"/>
          </p:cNvPr>
          <p:cNvPicPr preferRelativeResize="0"/>
          <p:nvPr/>
        </p:nvPicPr>
        <p:blipFill>
          <a:blip r:embed="rId5">
            <a:alphaModFix/>
          </a:blip>
          <a:stretch>
            <a:fillRect/>
          </a:stretch>
        </p:blipFill>
        <p:spPr>
          <a:xfrm>
            <a:off x="6140037" y="-1"/>
            <a:ext cx="3055538" cy="6858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31bf3f6415_0_119"/>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 Distribution</a:t>
            </a:r>
            <a:endParaRPr/>
          </a:p>
          <a:p>
            <a:pPr indent="0" lvl="0" marL="0" rtl="0" algn="ctr">
              <a:lnSpc>
                <a:spcPct val="115000"/>
              </a:lnSpc>
              <a:spcBef>
                <a:spcPts val="0"/>
              </a:spcBef>
              <a:spcAft>
                <a:spcPts val="0"/>
              </a:spcAft>
              <a:buClr>
                <a:schemeClr val="dk1"/>
              </a:buClr>
              <a:buSzPts val="990"/>
              <a:buFont typeface="Arial"/>
              <a:buNone/>
            </a:pPr>
            <a:r>
              <a:rPr lang="en-US" sz="1720"/>
              <a:t>Nick Miller</a:t>
            </a:r>
            <a:endParaRPr sz="2980"/>
          </a:p>
        </p:txBody>
      </p:sp>
      <p:graphicFrame>
        <p:nvGraphicFramePr>
          <p:cNvPr id="209" name="Google Shape;209;g331bf3f6415_0_119"/>
          <p:cNvGraphicFramePr/>
          <p:nvPr/>
        </p:nvGraphicFramePr>
        <p:xfrm>
          <a:off x="685800" y="1952075"/>
          <a:ext cx="3000000" cy="3000000"/>
        </p:xfrm>
        <a:graphic>
          <a:graphicData uri="http://schemas.openxmlformats.org/drawingml/2006/table">
            <a:tbl>
              <a:tblPr>
                <a:noFill/>
                <a:tableStyleId>{B0BF0C6A-3073-4AF2-B7A3-0BA11C018F74}</a:tableStyleId>
              </a:tblPr>
              <a:tblGrid>
                <a:gridCol w="3886200"/>
                <a:gridCol w="3886200"/>
              </a:tblGrid>
              <a:tr h="640300">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38 </a:t>
                      </a:r>
                      <a:r>
                        <a:rPr lang="en-US" sz="1800" u="none" cap="none" strike="noStrike">
                          <a:solidFill>
                            <a:srgbClr val="FF0000"/>
                          </a:solidFill>
                        </a:rPr>
                        <a:t>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Designed and programmed SPI-controlled Relay Driver to be used in integration with MCU &amp; Sensors.</a:t>
                      </a:r>
                      <a:endParaRPr sz="1800"/>
                    </a:p>
                    <a:p>
                      <a:pPr indent="-342900" lvl="0" marL="457200" marR="0" rtl="0" algn="l">
                        <a:lnSpc>
                          <a:spcPct val="100000"/>
                        </a:lnSpc>
                        <a:spcBef>
                          <a:spcPts val="0"/>
                        </a:spcBef>
                        <a:spcAft>
                          <a:spcPts val="0"/>
                        </a:spcAft>
                        <a:buSzPts val="1800"/>
                        <a:buChar char="●"/>
                      </a:pPr>
                      <a:r>
                        <a:rPr lang="en-US" sz="1800"/>
                        <a:t>Corrected issues with Buck Converter, tested against E-load to verify functionality.</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Parts delay with components for corrected Buck Converter.</a:t>
                      </a:r>
                      <a:endParaRPr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lang="en-US" sz="1800"/>
                        <a:t>Edit code for SPI-controlled Relay Driver to ensure all test cases met.</a:t>
                      </a:r>
                      <a:endParaRPr sz="1800"/>
                    </a:p>
                    <a:p>
                      <a:pPr indent="-342900" lvl="0" marL="457200" marR="0" rtl="0" algn="l">
                        <a:lnSpc>
                          <a:spcPct val="100000"/>
                        </a:lnSpc>
                        <a:spcBef>
                          <a:spcPts val="0"/>
                        </a:spcBef>
                        <a:spcAft>
                          <a:spcPts val="0"/>
                        </a:spcAft>
                        <a:buSzPts val="1800"/>
                        <a:buChar char="●"/>
                      </a:pPr>
                      <a:r>
                        <a:rPr lang="en-US" sz="1800"/>
                        <a:t>Total integration will be completed with constructing the Buck Converter.</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31bf3f6415_0_131"/>
          <p:cNvSpPr txBox="1"/>
          <p:nvPr>
            <p:ph type="title"/>
          </p:nvPr>
        </p:nvSpPr>
        <p:spPr>
          <a:xfrm>
            <a:off x="457200" y="1245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SPI-Controlled Relay Driver</a:t>
            </a:r>
            <a:endParaRPr sz="2980"/>
          </a:p>
        </p:txBody>
      </p:sp>
      <p:pic>
        <p:nvPicPr>
          <p:cNvPr id="215" name="Google Shape;215;g331bf3f6415_0_131" title="Screenshot 2025-04-02 133259.png"/>
          <p:cNvPicPr preferRelativeResize="0"/>
          <p:nvPr/>
        </p:nvPicPr>
        <p:blipFill>
          <a:blip r:embed="rId3">
            <a:alphaModFix/>
          </a:blip>
          <a:stretch>
            <a:fillRect/>
          </a:stretch>
        </p:blipFill>
        <p:spPr>
          <a:xfrm>
            <a:off x="457200" y="2235400"/>
            <a:ext cx="8229601" cy="40974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39fd59781c_0_14"/>
          <p:cNvSpPr txBox="1"/>
          <p:nvPr>
            <p:ph type="title"/>
          </p:nvPr>
        </p:nvSpPr>
        <p:spPr>
          <a:xfrm>
            <a:off x="457200" y="1245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SPI-Controlled Relay Driver</a:t>
            </a:r>
            <a:endParaRPr sz="2980"/>
          </a:p>
        </p:txBody>
      </p:sp>
      <p:pic>
        <p:nvPicPr>
          <p:cNvPr id="221" name="Google Shape;221;g339fd59781c_0_14" title="Screenshot 2025-04-02 150022.png"/>
          <p:cNvPicPr preferRelativeResize="0"/>
          <p:nvPr/>
        </p:nvPicPr>
        <p:blipFill>
          <a:blip r:embed="rId3">
            <a:alphaModFix/>
          </a:blip>
          <a:stretch>
            <a:fillRect/>
          </a:stretch>
        </p:blipFill>
        <p:spPr>
          <a:xfrm>
            <a:off x="333013" y="2049277"/>
            <a:ext cx="8477971" cy="450392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8"/>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Execution &amp; Validation Plan </a:t>
            </a:r>
            <a:endParaRPr/>
          </a:p>
        </p:txBody>
      </p:sp>
      <p:pic>
        <p:nvPicPr>
          <p:cNvPr id="227" name="Google Shape;227;p8"/>
          <p:cNvPicPr preferRelativeResize="0"/>
          <p:nvPr/>
        </p:nvPicPr>
        <p:blipFill>
          <a:blip r:embed="rId3">
            <a:alphaModFix/>
          </a:blip>
          <a:stretch>
            <a:fillRect/>
          </a:stretch>
        </p:blipFill>
        <p:spPr>
          <a:xfrm>
            <a:off x="174900" y="1645877"/>
            <a:ext cx="8739344" cy="48527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331bf3f6415_0_188"/>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Validation Plan</a:t>
            </a:r>
            <a:endParaRPr/>
          </a:p>
        </p:txBody>
      </p:sp>
      <p:graphicFrame>
        <p:nvGraphicFramePr>
          <p:cNvPr id="233" name="Google Shape;233;g331bf3f6415_0_188"/>
          <p:cNvGraphicFramePr/>
          <p:nvPr/>
        </p:nvGraphicFramePr>
        <p:xfrm>
          <a:off x="457200" y="1877675"/>
          <a:ext cx="3000000" cy="3000000"/>
        </p:xfrm>
        <a:graphic>
          <a:graphicData uri="http://schemas.openxmlformats.org/drawingml/2006/table">
            <a:tbl>
              <a:tblPr>
                <a:noFill/>
                <a:tableStyleId>{36A12CC0-901E-4FD7-B492-ABB28DAEEB20}</a:tableStyleId>
              </a:tblPr>
              <a:tblGrid>
                <a:gridCol w="1424325"/>
                <a:gridCol w="4862625"/>
                <a:gridCol w="866750"/>
                <a:gridCol w="1270750"/>
              </a:tblGrid>
              <a:tr h="100000">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Standby Wake-Up Miss Rate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maximum number of miss trigger incidents within the sensor's field of view will be 15% or less.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Romi Gilat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False Positive Rate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Within the sensor system, the false positive rate will be less than 15% in case of small animals or critters walking within the range.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Romi Gilat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Battery Operating Time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operating time of the 12V Lead-Acid battery shall be between 10 and 20 hours.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Miller</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Solar Charging Time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solar charging time shall be between 4 and 6 hours.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Atahan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990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System Area</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system area shall include the rooftop, foyer and exterior of a household.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Atahan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Installation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solar panel installation will be done up to National Electrical Code (NEC), International Building Code (IBC), and International Fire Code (IFC), along with the mounting of the system 45 degrees tilted offset from the ground level for optimal sunlight units.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Mounting</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solidFill>
                            <a:schemeClr val="dk1"/>
                          </a:solidFill>
                        </a:rPr>
                        <a:t>The automatic solar lighting s</a:t>
                      </a:r>
                      <a:r>
                        <a:rPr lang="en-US" sz="1100" u="none" cap="none" strike="noStrike">
                          <a:solidFill>
                            <a:schemeClr val="dk1"/>
                          </a:solidFill>
                        </a:rPr>
                        <a:t>ys</a:t>
                      </a:r>
                      <a:r>
                        <a:rPr lang="en-US" sz="1100" u="none" cap="none" strike="noStrike">
                          <a:solidFill>
                            <a:schemeClr val="dk1"/>
                          </a:solidFill>
                        </a:rPr>
                        <a:t>tem includes </a:t>
                      </a:r>
                      <a:r>
                        <a:rPr b="1" lang="en-US" sz="1100" u="none" cap="none" strike="noStrike">
                          <a:solidFill>
                            <a:schemeClr val="dk1"/>
                          </a:solidFill>
                        </a:rPr>
                        <a:t>solar panels</a:t>
                      </a:r>
                      <a:r>
                        <a:rPr lang="en-US" sz="1100" u="none" cap="none" strike="noStrike">
                          <a:solidFill>
                            <a:schemeClr val="dk1"/>
                          </a:solidFill>
                        </a:rPr>
                        <a:t>, an </a:t>
                      </a:r>
                      <a:r>
                        <a:rPr b="1" lang="en-US" sz="1100" u="none" cap="none" strike="noStrike">
                          <a:solidFill>
                            <a:schemeClr val="dk1"/>
                          </a:solidFill>
                        </a:rPr>
                        <a:t>indoor sensor with integrated lights</a:t>
                      </a:r>
                      <a:r>
                        <a:rPr lang="en-US" sz="1100" u="none" cap="none" strike="noStrike">
                          <a:solidFill>
                            <a:schemeClr val="dk1"/>
                          </a:solidFill>
                        </a:rPr>
                        <a:t>, and an </a:t>
                      </a:r>
                      <a:r>
                        <a:rPr b="1" lang="en-US" sz="1100" u="none" cap="none" strike="noStrike">
                          <a:solidFill>
                            <a:schemeClr val="dk1"/>
                          </a:solidFill>
                        </a:rPr>
                        <a:t>outdoor sensor with lights</a:t>
                      </a:r>
                      <a:r>
                        <a:rPr lang="en-US" sz="1100" u="none" cap="none" strike="noStrike">
                          <a:solidFill>
                            <a:schemeClr val="dk1"/>
                          </a:solidFill>
                        </a:rPr>
                        <a:t>. The lightweight design eliminates the need for structural support, and the solar panels are roof-mounted for optimal sunlight exposure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solidFill>
                            <a:schemeClr val="dk1"/>
                          </a:solidFill>
                        </a:rPr>
                        <a:t>The Automatic Solar Lighting System processes multiple inputs across subsystems. The </a:t>
                      </a:r>
                      <a:r>
                        <a:rPr b="1" lang="en-US" sz="1100" u="none" cap="none" strike="noStrike">
                          <a:solidFill>
                            <a:schemeClr val="dk1"/>
                          </a:solidFill>
                        </a:rPr>
                        <a:t>Power Generation</a:t>
                      </a:r>
                      <a:r>
                        <a:rPr lang="en-US" sz="1100" u="none" cap="none" strike="noStrike">
                          <a:solidFill>
                            <a:schemeClr val="dk1"/>
                          </a:solidFill>
                        </a:rPr>
                        <a:t> subsystem captures solar energy via photovoltaic panels, while the </a:t>
                      </a:r>
                      <a:r>
                        <a:rPr b="1" lang="en-US" sz="1100" u="none" cap="none" strike="noStrike">
                          <a:solidFill>
                            <a:schemeClr val="dk1"/>
                          </a:solidFill>
                        </a:rPr>
                        <a:t>Buck Converter/Inverter</a:t>
                      </a:r>
                      <a:r>
                        <a:rPr lang="en-US" sz="1100" u="none" cap="none" strike="noStrike">
                          <a:solidFill>
                            <a:schemeClr val="dk1"/>
                          </a:solidFill>
                        </a:rPr>
                        <a:t> adjusts DC voltage for the MCU and lighting. The app monitors light status and subsystem performance in real time.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Partial 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Atahan, Nick, Romi</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31bf3f6415_0_193"/>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Validation Plan continued</a:t>
            </a:r>
            <a:endParaRPr/>
          </a:p>
        </p:txBody>
      </p:sp>
      <p:graphicFrame>
        <p:nvGraphicFramePr>
          <p:cNvPr id="240" name="Google Shape;240;g331bf3f6415_0_193"/>
          <p:cNvGraphicFramePr/>
          <p:nvPr/>
        </p:nvGraphicFramePr>
        <p:xfrm>
          <a:off x="505175" y="1757750"/>
          <a:ext cx="3000000" cy="3000000"/>
        </p:xfrm>
        <a:graphic>
          <a:graphicData uri="http://schemas.openxmlformats.org/drawingml/2006/table">
            <a:tbl>
              <a:tblPr>
                <a:noFill/>
                <a:tableStyleId>{36A12CC0-901E-4FD7-B492-ABB28DAEEB20}</a:tableStyleId>
              </a:tblPr>
              <a:tblGrid>
                <a:gridCol w="1424325"/>
                <a:gridCol w="4862625"/>
                <a:gridCol w="866750"/>
                <a:gridCol w="1270750"/>
              </a:tblGrid>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Power Consumption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system shall consume approximately 18 Watts, 9 Watts per light bulbs.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Miller</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Input Voltage Level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input voltage level shall be +10 VDC to +14 VDC.</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Miller</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External Commands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shall document all external commands in the appropriate ICD.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Cedar Maxwell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Data Output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will output the status of the porch and foyer lights by means of the mobile application.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Cedar Maxwell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Diagnostic Output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MCU will transmit diagnostic data to the app for display.</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Cedar Maxwell, Romi Gilat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Connectors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will use the American National Standard for Electrical Connectors ANSI C119.6-2011.</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Wiring</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will follow the guidelines set forth by the National Electrical Code regarding electrical wiring. The standard applications of electrical systems is in the article NFPA 70 (NEC).</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UNTESTED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All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Altitude</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shall be able to operate efficiently at altitudes around 300 feet.</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Romi, Atahan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r>
              <a:tr h="38377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Thermal</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Automatic Solar Lighting System shall be able to operate efficiently at temperatures ranging from 0℃ to 70℃. The microcontroller unit will be located indoors, where the temperature is expected to range from 0°C to 70°C. The sensor system will be used both indoors and outdoors, and is rated for temperatures from -40°C to 85°C.</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Romi, Atahan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r h="586725">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Humidity</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The sensor unit will function up to 90% humidity for proper functioning.The sensors themselves need to be placed in a water proof, sealed container that will prevent the electronics from getting drenched.</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solidFill>
                      <a:srgbClr val="CFE2F3"/>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a:t>SUCCESS</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t>Nick, Romi, Atahan</a:t>
                      </a:r>
                      <a:endParaRPr sz="1000" u="none" cap="none" strike="noStrike"/>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CCCCCC"/>
                      </a:solidFill>
                      <a:prstDash val="solid"/>
                      <a:round/>
                      <a:headEnd len="sm" w="sm" type="none"/>
                      <a:tailEnd len="sm" w="sm" type="none"/>
                    </a:lnT>
                    <a:lnB cap="flat" cmpd="sng" w="15250">
                      <a:solidFill>
                        <a:srgbClr val="CCCCCC"/>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9"/>
          <p:cNvSpPr txBox="1"/>
          <p:nvPr>
            <p:ph idx="1" type="body"/>
          </p:nvPr>
        </p:nvSpPr>
        <p:spPr>
          <a:xfrm>
            <a:off x="457200" y="1608545"/>
            <a:ext cx="8229600" cy="4077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Clr>
                <a:schemeClr val="dk1"/>
              </a:buClr>
              <a:buSzPts val="3200"/>
              <a:buNone/>
            </a:pPr>
            <a:r>
              <a:t/>
            </a:r>
            <a:endParaRPr b="1"/>
          </a:p>
          <a:p>
            <a:pPr indent="0" lvl="0" marL="0" rtl="0" algn="l">
              <a:lnSpc>
                <a:spcPct val="100000"/>
              </a:lnSpc>
              <a:spcBef>
                <a:spcPts val="360"/>
              </a:spcBef>
              <a:spcAft>
                <a:spcPts val="0"/>
              </a:spcAft>
              <a:buClr>
                <a:schemeClr val="dk1"/>
              </a:buClr>
              <a:buSzPts val="3200"/>
              <a:buNone/>
            </a:pPr>
            <a:r>
              <a:t/>
            </a:r>
            <a:endParaRPr b="1"/>
          </a:p>
          <a:p>
            <a:pPr indent="0" lvl="0" marL="0" rtl="0" algn="ctr">
              <a:lnSpc>
                <a:spcPct val="100000"/>
              </a:lnSpc>
              <a:spcBef>
                <a:spcPts val="360"/>
              </a:spcBef>
              <a:spcAft>
                <a:spcPts val="0"/>
              </a:spcAft>
              <a:buClr>
                <a:schemeClr val="dk1"/>
              </a:buClr>
              <a:buSzPts val="3200"/>
              <a:buNone/>
            </a:pPr>
            <a:r>
              <a:t/>
            </a:r>
            <a:endParaRPr b="1"/>
          </a:p>
          <a:p>
            <a:pPr indent="0" lvl="0" marL="0" rtl="0" algn="ctr">
              <a:lnSpc>
                <a:spcPct val="100000"/>
              </a:lnSpc>
              <a:spcBef>
                <a:spcPts val="360"/>
              </a:spcBef>
              <a:spcAft>
                <a:spcPts val="0"/>
              </a:spcAft>
              <a:buClr>
                <a:schemeClr val="dk1"/>
              </a:buClr>
              <a:buSzPts val="3200"/>
              <a:buNone/>
            </a:pPr>
            <a:r>
              <a:rPr b="1" lang="en-US"/>
              <a:t>Thank you!</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331bf3f6415_0_5"/>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System Visual</a:t>
            </a:r>
            <a:endParaRPr/>
          </a:p>
        </p:txBody>
      </p:sp>
      <p:pic>
        <p:nvPicPr>
          <p:cNvPr id="73" name="Google Shape;73;g331bf3f6415_0_5"/>
          <p:cNvPicPr preferRelativeResize="0"/>
          <p:nvPr/>
        </p:nvPicPr>
        <p:blipFill rotWithShape="1">
          <a:blip r:embed="rId3">
            <a:alphaModFix/>
          </a:blip>
          <a:srcRect b="0" l="0" r="0" t="0"/>
          <a:stretch/>
        </p:blipFill>
        <p:spPr>
          <a:xfrm>
            <a:off x="2011101" y="1852875"/>
            <a:ext cx="5121800" cy="4840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331bf3f6415_0_11"/>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556"/>
              <a:buFont typeface="Arial"/>
              <a:buNone/>
            </a:pPr>
            <a:r>
              <a:rPr lang="en-US"/>
              <a:t>Project/Subsystem Overview</a:t>
            </a:r>
            <a:endParaRPr/>
          </a:p>
        </p:txBody>
      </p:sp>
      <p:pic>
        <p:nvPicPr>
          <p:cNvPr id="79" name="Google Shape;79;g331bf3f6415_0_11"/>
          <p:cNvPicPr preferRelativeResize="0"/>
          <p:nvPr/>
        </p:nvPicPr>
        <p:blipFill rotWithShape="1">
          <a:blip r:embed="rId3">
            <a:alphaModFix/>
          </a:blip>
          <a:srcRect b="0" l="0" r="0" t="0"/>
          <a:stretch/>
        </p:blipFill>
        <p:spPr>
          <a:xfrm>
            <a:off x="1148964" y="1852925"/>
            <a:ext cx="6846077" cy="3850951"/>
          </a:xfrm>
          <a:prstGeom prst="rect">
            <a:avLst/>
          </a:prstGeom>
          <a:noFill/>
          <a:ln>
            <a:noFill/>
          </a:ln>
        </p:spPr>
      </p:pic>
      <p:sp>
        <p:nvSpPr>
          <p:cNvPr id="80" name="Google Shape;80;g331bf3f6415_0_11"/>
          <p:cNvSpPr txBox="1"/>
          <p:nvPr/>
        </p:nvSpPr>
        <p:spPr>
          <a:xfrm>
            <a:off x="666912" y="5703875"/>
            <a:ext cx="7810200" cy="11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7ED957"/>
                </a:solidFill>
                <a:latin typeface="Arial"/>
                <a:ea typeface="Arial"/>
                <a:cs typeface="Arial"/>
                <a:sym typeface="Arial"/>
              </a:rPr>
              <a:t>Nick: Power Distribution</a:t>
            </a:r>
            <a:r>
              <a:rPr b="1" i="0" lang="en-US" sz="2200" u="none" cap="none" strike="noStrike">
                <a:solidFill>
                  <a:schemeClr val="dk1"/>
                </a:solidFill>
                <a:latin typeface="Arial"/>
                <a:ea typeface="Arial"/>
                <a:cs typeface="Arial"/>
                <a:sym typeface="Arial"/>
              </a:rPr>
              <a:t>		</a:t>
            </a:r>
            <a:r>
              <a:rPr b="1" i="0" lang="en-US" sz="2200" u="none" cap="none" strike="noStrike">
                <a:solidFill>
                  <a:srgbClr val="FF5757"/>
                </a:solidFill>
                <a:latin typeface="Arial"/>
                <a:ea typeface="Arial"/>
                <a:cs typeface="Arial"/>
                <a:sym typeface="Arial"/>
              </a:rPr>
              <a:t>Atahan: Power Generation</a:t>
            </a:r>
            <a:endParaRPr b="1" i="0" sz="2200" u="none" cap="none" strike="noStrike">
              <a:solidFill>
                <a:srgbClr val="FF575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CC0DF"/>
                </a:solidFill>
                <a:latin typeface="Arial"/>
                <a:ea typeface="Arial"/>
                <a:cs typeface="Arial"/>
                <a:sym typeface="Arial"/>
              </a:rPr>
              <a:t>Romi: Controller &amp; Sensors</a:t>
            </a:r>
            <a:r>
              <a:rPr b="1" i="0" lang="en-US" sz="2200" u="none" cap="none" strike="noStrike">
                <a:solidFill>
                  <a:schemeClr val="dk1"/>
                </a:solidFill>
                <a:latin typeface="Arial"/>
                <a:ea typeface="Arial"/>
                <a:cs typeface="Arial"/>
                <a:sym typeface="Arial"/>
              </a:rPr>
              <a:t>	</a:t>
            </a:r>
            <a:r>
              <a:rPr b="1" i="0" lang="en-US" sz="2200" u="none" cap="none" strike="noStrike">
                <a:solidFill>
                  <a:srgbClr val="CB6CE6"/>
                </a:solidFill>
                <a:latin typeface="Arial"/>
                <a:ea typeface="Arial"/>
                <a:cs typeface="Arial"/>
                <a:sym typeface="Arial"/>
              </a:rPr>
              <a:t>Cedar: App &amp; Database</a:t>
            </a:r>
            <a:endParaRPr b="1" i="0" sz="2200" u="none" cap="none" strike="noStrike">
              <a:solidFill>
                <a:srgbClr val="CB6CE6"/>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331bf3f6415_0_17"/>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 </a:t>
            </a:r>
            <a:endParaRPr/>
          </a:p>
        </p:txBody>
      </p:sp>
      <p:graphicFrame>
        <p:nvGraphicFramePr>
          <p:cNvPr id="86" name="Google Shape;86;g331bf3f6415_0_17"/>
          <p:cNvGraphicFramePr/>
          <p:nvPr/>
        </p:nvGraphicFramePr>
        <p:xfrm>
          <a:off x="230909" y="2786929"/>
          <a:ext cx="3000000" cy="3000000"/>
        </p:xfrm>
        <a:graphic>
          <a:graphicData uri="http://schemas.openxmlformats.org/drawingml/2006/table">
            <a:tbl>
              <a:tblPr>
                <a:noFill/>
                <a:tableStyleId>{B0BF0C6A-3073-4AF2-B7A3-0BA11C018F74}</a:tableStyleId>
              </a:tblPr>
              <a:tblGrid>
                <a:gridCol w="1245350"/>
                <a:gridCol w="1240575"/>
                <a:gridCol w="1242975"/>
                <a:gridCol w="1252525"/>
                <a:gridCol w="1308550"/>
                <a:gridCol w="1182175"/>
                <a:gridCol w="1099200"/>
              </a:tblGrid>
              <a:tr h="1387900">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Subsystems designed and completed testing</a:t>
                      </a:r>
                      <a:endParaRPr sz="1300" u="none" cap="none" strike="noStrike"/>
                    </a:p>
                    <a:p>
                      <a:pPr indent="0" lvl="0" marL="0" marR="0" rtl="0" algn="ctr">
                        <a:lnSpc>
                          <a:spcPct val="100000"/>
                        </a:lnSpc>
                        <a:spcBef>
                          <a:spcPts val="0"/>
                        </a:spcBef>
                        <a:spcAft>
                          <a:spcPts val="0"/>
                        </a:spcAft>
                        <a:buClr>
                          <a:srgbClr val="000000"/>
                        </a:buClr>
                        <a:buSzPts val="1300"/>
                        <a:buFont typeface="Arial"/>
                        <a:buNone/>
                      </a:pPr>
                      <a:r>
                        <a:rPr lang="en-US" sz="1300" u="none" cap="none" strike="noStrike"/>
                        <a:t>(</a:t>
                      </a:r>
                      <a:r>
                        <a:rPr lang="en-US" sz="1300" u="none" cap="none" strike="noStrike">
                          <a:solidFill>
                            <a:schemeClr val="dk1"/>
                          </a:solidFill>
                        </a:rPr>
                        <a:t>Complete</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Integration of MCU and Power generation</a:t>
                      </a:r>
                      <a:endParaRPr sz="1300" u="none" cap="none" strike="noStrike"/>
                    </a:p>
                    <a:p>
                      <a:pPr indent="0" lvl="0" marL="0" marR="0" rtl="0" algn="ctr">
                        <a:lnSpc>
                          <a:spcPct val="100000"/>
                        </a:lnSpc>
                        <a:spcBef>
                          <a:spcPts val="0"/>
                        </a:spcBef>
                        <a:spcAft>
                          <a:spcPts val="0"/>
                        </a:spcAft>
                        <a:buClr>
                          <a:srgbClr val="000000"/>
                        </a:buClr>
                        <a:buSzPts val="1300"/>
                        <a:buFont typeface="Arial"/>
                        <a:buNone/>
                      </a:pPr>
                      <a:r>
                        <a:rPr lang="en-US" sz="1300" u="none" cap="none" strike="noStrike"/>
                        <a:t>(</a:t>
                      </a:r>
                      <a:r>
                        <a:rPr lang="en-US" sz="1300">
                          <a:solidFill>
                            <a:schemeClr val="dk1"/>
                          </a:solidFill>
                        </a:rPr>
                        <a:t>Completed)</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Integration of MCU and Android App </a:t>
                      </a:r>
                      <a:br>
                        <a:rPr lang="en-US" sz="1300" u="none" cap="none" strike="noStrike"/>
                      </a:br>
                      <a:r>
                        <a:rPr lang="en-US" sz="1300" u="none" cap="none" strike="noStrike"/>
                        <a:t>(</a:t>
                      </a:r>
                      <a:r>
                        <a:rPr lang="en-US" sz="1300"/>
                        <a:t>In progres</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alpha val="49410"/>
                      </a:srgbClr>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Integration of MCU and power distribution</a:t>
                      </a:r>
                      <a:endParaRPr sz="1300" u="none" cap="none" strike="noStrike"/>
                    </a:p>
                    <a:p>
                      <a:pPr indent="0" lvl="0" marL="0" marR="0" rtl="0" algn="ctr">
                        <a:lnSpc>
                          <a:spcPct val="100000"/>
                        </a:lnSpc>
                        <a:spcBef>
                          <a:spcPts val="0"/>
                        </a:spcBef>
                        <a:spcAft>
                          <a:spcPts val="0"/>
                        </a:spcAft>
                        <a:buClr>
                          <a:srgbClr val="000000"/>
                        </a:buClr>
                        <a:buSzPts val="1300"/>
                        <a:buFont typeface="Arial"/>
                        <a:buNone/>
                      </a:pPr>
                      <a:r>
                        <a:rPr lang="en-US" sz="1300" u="none" cap="none" strike="noStrike"/>
                        <a:t>(</a:t>
                      </a:r>
                      <a:r>
                        <a:rPr lang="en-US" sz="1300">
                          <a:solidFill>
                            <a:schemeClr val="dk1"/>
                          </a:solidFill>
                        </a:rPr>
                        <a:t>In progres</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alpha val="49411"/>
                      </a:srgbClr>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System Test</a:t>
                      </a:r>
                      <a:br>
                        <a:rPr lang="en-US" sz="1300" u="none" cap="none" strike="noStrike"/>
                      </a:br>
                      <a:r>
                        <a:rPr lang="en-US" sz="1300" u="none" cap="none" strike="noStrike"/>
                        <a:t>(</a:t>
                      </a:r>
                      <a:r>
                        <a:rPr lang="en-US" sz="1300">
                          <a:solidFill>
                            <a:schemeClr val="dk1"/>
                          </a:solidFill>
                        </a:rPr>
                        <a:t>In progres</a:t>
                      </a:r>
                      <a:r>
                        <a:rPr lang="en-US" sz="1300" u="none" cap="none" strike="noStrike"/>
                        <a:t>)</a:t>
                      </a:r>
                      <a:endParaRPr sz="14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alpha val="49410"/>
                      </a:srgbClr>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Validation</a:t>
                      </a:r>
                      <a:br>
                        <a:rPr lang="en-US" sz="1300" u="none" cap="none" strike="noStrike"/>
                      </a:br>
                      <a:r>
                        <a:rPr lang="en-US" sz="1300"/>
                        <a:t>(</a:t>
                      </a:r>
                      <a:r>
                        <a:rPr lang="en-US" sz="1300">
                          <a:solidFill>
                            <a:schemeClr val="dk1"/>
                          </a:solidFill>
                        </a:rPr>
                        <a:t>In progres</a:t>
                      </a:r>
                      <a:r>
                        <a:rPr lang="en-US" sz="1300" u="none" cap="none" strike="noStrike"/>
                        <a:t>)</a:t>
                      </a:r>
                      <a:endParaRPr sz="14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alpha val="49410"/>
                      </a:srgbClr>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t>Demo and Report </a:t>
                      </a:r>
                      <a:br>
                        <a:rPr lang="en-US" sz="1300" u="none" cap="none" strike="noStrike"/>
                      </a:br>
                      <a:r>
                        <a:rPr lang="en-US" sz="1300" u="none" cap="none" strike="noStrike"/>
                        <a:t>(to complete by 4/28)</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331bf3f6415_0_67"/>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Controller &amp; Sensors</a:t>
            </a:r>
            <a:endParaRPr/>
          </a:p>
          <a:p>
            <a:pPr indent="0" lvl="0" marL="0" rtl="0" algn="ctr">
              <a:lnSpc>
                <a:spcPct val="115000"/>
              </a:lnSpc>
              <a:spcBef>
                <a:spcPts val="0"/>
              </a:spcBef>
              <a:spcAft>
                <a:spcPts val="0"/>
              </a:spcAft>
              <a:buClr>
                <a:schemeClr val="dk1"/>
              </a:buClr>
              <a:buSzPts val="990"/>
              <a:buFont typeface="Arial"/>
              <a:buNone/>
            </a:pPr>
            <a:r>
              <a:rPr lang="en-US" sz="1700"/>
              <a:t>Romi Gilat</a:t>
            </a:r>
            <a:endParaRPr sz="1700"/>
          </a:p>
        </p:txBody>
      </p:sp>
      <p:graphicFrame>
        <p:nvGraphicFramePr>
          <p:cNvPr id="92" name="Google Shape;92;g331bf3f6415_0_67"/>
          <p:cNvGraphicFramePr/>
          <p:nvPr/>
        </p:nvGraphicFramePr>
        <p:xfrm>
          <a:off x="685800" y="1875875"/>
          <a:ext cx="3000000" cy="3000000"/>
        </p:xfrm>
        <a:graphic>
          <a:graphicData uri="http://schemas.openxmlformats.org/drawingml/2006/table">
            <a:tbl>
              <a:tblPr>
                <a:noFill/>
                <a:tableStyleId>{B0BF0C6A-3073-4AF2-B7A3-0BA11C018F74}</a:tableStyleId>
              </a:tblPr>
              <a:tblGrid>
                <a:gridCol w="3886200"/>
                <a:gridCol w="3886200"/>
              </a:tblGrid>
              <a:tr h="640300">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Accomplishments since last update </a:t>
                      </a:r>
                      <a:endParaRPr sz="1800" u="none" cap="none" strike="noStrike"/>
                    </a:p>
                    <a:p>
                      <a:pPr indent="0" lvl="0" marL="0" marR="0" rtl="0" algn="l">
                        <a:lnSpc>
                          <a:spcPct val="100000"/>
                        </a:lnSpc>
                        <a:spcBef>
                          <a:spcPts val="0"/>
                        </a:spcBef>
                        <a:spcAft>
                          <a:spcPts val="0"/>
                        </a:spcAft>
                        <a:buClr>
                          <a:schemeClr val="dk1"/>
                        </a:buClr>
                        <a:buSzPts val="1800"/>
                        <a:buFont typeface="Arial"/>
                        <a:buNone/>
                      </a:pPr>
                      <a:r>
                        <a:rPr lang="en-US" sz="1800" u="none" cap="none" strike="noStrike">
                          <a:solidFill>
                            <a:srgbClr val="FF0000"/>
                          </a:solidFill>
                        </a:rPr>
                        <a:t>45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2769625">
                <a:tc>
                  <a:txBody>
                    <a:bodyPr/>
                    <a:lstStyle/>
                    <a:p>
                      <a:pPr indent="-336550" lvl="0" marL="457200" marR="0" rtl="0" algn="l">
                        <a:lnSpc>
                          <a:spcPct val="100000"/>
                        </a:lnSpc>
                        <a:spcBef>
                          <a:spcPts val="0"/>
                        </a:spcBef>
                        <a:spcAft>
                          <a:spcPts val="0"/>
                        </a:spcAft>
                        <a:buClr>
                          <a:srgbClr val="000000"/>
                        </a:buClr>
                        <a:buSzPts val="1700"/>
                        <a:buFont typeface="Arial"/>
                        <a:buChar char="●"/>
                      </a:pPr>
                      <a:r>
                        <a:rPr lang="en-US" sz="1700">
                          <a:solidFill>
                            <a:schemeClr val="dk1"/>
                          </a:solidFill>
                        </a:rPr>
                        <a:t>Finalized sensors</a:t>
                      </a:r>
                      <a:endParaRPr sz="1700">
                        <a:solidFill>
                          <a:schemeClr val="dk1"/>
                        </a:solidFill>
                      </a:endParaRPr>
                    </a:p>
                    <a:p>
                      <a:pPr indent="-336550" lvl="0" marL="457200" marR="0" rtl="0" algn="l">
                        <a:lnSpc>
                          <a:spcPct val="100000"/>
                        </a:lnSpc>
                        <a:spcBef>
                          <a:spcPts val="0"/>
                        </a:spcBef>
                        <a:spcAft>
                          <a:spcPts val="0"/>
                        </a:spcAft>
                        <a:buClr>
                          <a:schemeClr val="dk1"/>
                        </a:buClr>
                        <a:buSzPts val="1700"/>
                        <a:buChar char="●"/>
                      </a:pPr>
                      <a:r>
                        <a:rPr lang="en-US" sz="1700">
                          <a:solidFill>
                            <a:schemeClr val="dk1"/>
                          </a:solidFill>
                        </a:rPr>
                        <a:t>Finalized MCU &amp; Sensor integration</a:t>
                      </a:r>
                      <a:endParaRPr sz="1700">
                        <a:solidFill>
                          <a:schemeClr val="dk1"/>
                        </a:solidFill>
                      </a:endParaRPr>
                    </a:p>
                    <a:p>
                      <a:pPr indent="-336550" lvl="0" marL="457200" marR="0" rtl="0" algn="l">
                        <a:lnSpc>
                          <a:spcPct val="100000"/>
                        </a:lnSpc>
                        <a:spcBef>
                          <a:spcPts val="0"/>
                        </a:spcBef>
                        <a:spcAft>
                          <a:spcPts val="0"/>
                        </a:spcAft>
                        <a:buClr>
                          <a:schemeClr val="dk1"/>
                        </a:buClr>
                        <a:buSzPts val="1700"/>
                        <a:buFont typeface="Arial"/>
                        <a:buChar char="●"/>
                      </a:pPr>
                      <a:r>
                        <a:rPr lang="en-US" sz="1700">
                          <a:solidFill>
                            <a:schemeClr val="dk1"/>
                          </a:solidFill>
                        </a:rPr>
                        <a:t>Completed integration with power monitor</a:t>
                      </a:r>
                      <a:endParaRPr sz="1700" u="none" cap="none" strike="noStrike">
                        <a:solidFill>
                          <a:schemeClr val="dk1"/>
                        </a:solidFill>
                      </a:endParaRPr>
                    </a:p>
                    <a:p>
                      <a:pPr indent="0" lvl="0" marL="457200" marR="0" rtl="0" algn="l">
                        <a:lnSpc>
                          <a:spcPct val="100000"/>
                        </a:lnSpc>
                        <a:spcBef>
                          <a:spcPts val="0"/>
                        </a:spcBef>
                        <a:spcAft>
                          <a:spcPts val="0"/>
                        </a:spcAft>
                        <a:buNone/>
                      </a:pPr>
                      <a:r>
                        <a:t/>
                      </a:r>
                      <a:endParaRPr sz="1700" u="none" cap="none" strike="noStrike">
                        <a:solidFill>
                          <a:schemeClr val="dk1"/>
                        </a:solidFill>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lnSpc>
                          <a:spcPct val="100000"/>
                        </a:lnSpc>
                        <a:spcBef>
                          <a:spcPts val="0"/>
                        </a:spcBef>
                        <a:spcAft>
                          <a:spcPts val="0"/>
                        </a:spcAft>
                        <a:buClr>
                          <a:srgbClr val="000000"/>
                        </a:buClr>
                        <a:buSzPts val="1800"/>
                        <a:buFont typeface="Arial"/>
                        <a:buChar char="●"/>
                      </a:pPr>
                      <a:r>
                        <a:rPr lang="en-US" sz="1800"/>
                        <a:t>Continue integration with App &amp; power generation</a:t>
                      </a:r>
                      <a:endParaRPr sz="1800"/>
                    </a:p>
                    <a:p>
                      <a:pPr indent="-342900" lvl="0" marL="457200" marR="0" rtl="0" algn="l">
                        <a:lnSpc>
                          <a:spcPct val="100000"/>
                        </a:lnSpc>
                        <a:spcBef>
                          <a:spcPts val="0"/>
                        </a:spcBef>
                        <a:spcAft>
                          <a:spcPts val="0"/>
                        </a:spcAft>
                        <a:buSzPts val="1800"/>
                        <a:buChar char="●"/>
                      </a:pPr>
                      <a:r>
                        <a:rPr lang="en-US" sz="1800"/>
                        <a:t>Refine MCU code </a:t>
                      </a:r>
                      <a:r>
                        <a:rPr lang="en-US" sz="1800"/>
                        <a:t>with</a:t>
                      </a:r>
                      <a:r>
                        <a:rPr lang="en-US" sz="1800"/>
                        <a:t> system to ensure no misfires</a:t>
                      </a:r>
                      <a:endParaRPr sz="1800"/>
                    </a:p>
                    <a:p>
                      <a:pPr indent="-342900" lvl="0" marL="457200" marR="0" rtl="0" algn="l">
                        <a:lnSpc>
                          <a:spcPct val="100000"/>
                        </a:lnSpc>
                        <a:spcBef>
                          <a:spcPts val="0"/>
                        </a:spcBef>
                        <a:spcAft>
                          <a:spcPts val="0"/>
                        </a:spcAft>
                        <a:buSzPts val="1800"/>
                        <a:buChar char="●"/>
                      </a:pPr>
                      <a:r>
                        <a:rPr lang="en-US" sz="1800"/>
                        <a:t>Validation and testing for system</a:t>
                      </a:r>
                      <a:endParaRPr sz="1800"/>
                    </a:p>
                    <a:p>
                      <a:pPr indent="-342900" lvl="0" marL="457200" marR="0" rtl="0" algn="l">
                        <a:lnSpc>
                          <a:spcPct val="100000"/>
                        </a:lnSpc>
                        <a:spcBef>
                          <a:spcPts val="0"/>
                        </a:spcBef>
                        <a:spcAft>
                          <a:spcPts val="0"/>
                        </a:spcAft>
                        <a:buSzPts val="1800"/>
                        <a:buChar char="●"/>
                      </a:pPr>
                      <a:r>
                        <a:rPr lang="en-US" sz="1800"/>
                        <a:t>Build house model</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31bf3f6415_0_182"/>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3200"/>
              <a:buNone/>
            </a:pPr>
            <a:r>
              <a:rPr lang="en-US"/>
              <a:t>Sensors</a:t>
            </a:r>
            <a:endParaRPr/>
          </a:p>
        </p:txBody>
      </p:sp>
      <p:graphicFrame>
        <p:nvGraphicFramePr>
          <p:cNvPr id="99" name="Google Shape;99;g331bf3f6415_0_182"/>
          <p:cNvGraphicFramePr/>
          <p:nvPr/>
        </p:nvGraphicFramePr>
        <p:xfrm>
          <a:off x="952500" y="1995650"/>
          <a:ext cx="3000000" cy="3000000"/>
        </p:xfrm>
        <a:graphic>
          <a:graphicData uri="http://schemas.openxmlformats.org/drawingml/2006/table">
            <a:tbl>
              <a:tblPr>
                <a:noFill/>
                <a:tableStyleId>{6A56C957-DD5B-4ACE-B19E-F5A17C21A2A5}</a:tableStyleId>
              </a:tblPr>
              <a:tblGrid>
                <a:gridCol w="2413000"/>
                <a:gridCol w="2413000"/>
                <a:gridCol w="2413000"/>
              </a:tblGrid>
              <a:tr h="4178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Testing distance:</a:t>
                      </a:r>
                      <a:endParaRPr/>
                    </a:p>
                  </a:txBody>
                  <a:tcPr marT="91425" marB="91425" marR="91425" marL="91425"/>
                </a:tc>
                <a:tc>
                  <a:txBody>
                    <a:bodyPr/>
                    <a:lstStyle/>
                    <a:p>
                      <a:pPr indent="0" lvl="0" marL="0" rtl="0" algn="l">
                        <a:spcBef>
                          <a:spcPts val="0"/>
                        </a:spcBef>
                        <a:spcAft>
                          <a:spcPts val="0"/>
                        </a:spcAft>
                        <a:buNone/>
                      </a:pPr>
                      <a:r>
                        <a:rPr lang="en-US"/>
                        <a:t>Hit rate:</a:t>
                      </a:r>
                      <a:endParaRPr/>
                    </a:p>
                  </a:txBody>
                  <a:tcPr marT="91425" marB="91425" marR="91425" marL="91425"/>
                </a:tc>
              </a:tr>
              <a:tr h="381000">
                <a:tc>
                  <a:txBody>
                    <a:bodyPr/>
                    <a:lstStyle/>
                    <a:p>
                      <a:pPr indent="0" lvl="0" marL="0" rtl="0" algn="l">
                        <a:spcBef>
                          <a:spcPts val="0"/>
                        </a:spcBef>
                        <a:spcAft>
                          <a:spcPts val="0"/>
                        </a:spcAft>
                        <a:buNone/>
                      </a:pPr>
                      <a:r>
                        <a:rPr lang="en-US"/>
                        <a:t>Exterior Sensor</a:t>
                      </a:r>
                      <a:endParaRPr/>
                    </a:p>
                  </a:txBody>
                  <a:tcPr marT="91425" marB="91425" marR="91425" marL="91425"/>
                </a:tc>
                <a:tc>
                  <a:txBody>
                    <a:bodyPr/>
                    <a:lstStyle/>
                    <a:p>
                      <a:pPr indent="0" lvl="0" marL="0" rtl="0" algn="l">
                        <a:spcBef>
                          <a:spcPts val="0"/>
                        </a:spcBef>
                        <a:spcAft>
                          <a:spcPts val="0"/>
                        </a:spcAft>
                        <a:buNone/>
                      </a:pPr>
                      <a:r>
                        <a:rPr lang="en-US"/>
                        <a:t>7 ft</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r>
              <a:tr h="381000">
                <a:tc>
                  <a:txBody>
                    <a:bodyPr/>
                    <a:lstStyle/>
                    <a:p>
                      <a:pPr indent="0" lvl="0" marL="0" rtl="0" algn="l">
                        <a:spcBef>
                          <a:spcPts val="0"/>
                        </a:spcBef>
                        <a:spcAft>
                          <a:spcPts val="0"/>
                        </a:spcAft>
                        <a:buNone/>
                      </a:pPr>
                      <a:r>
                        <a:rPr lang="en-US"/>
                        <a:t>Interior Sensor</a:t>
                      </a:r>
                      <a:endParaRPr/>
                    </a:p>
                  </a:txBody>
                  <a:tcPr marT="91425" marB="91425" marR="91425" marL="91425"/>
                </a:tc>
                <a:tc>
                  <a:txBody>
                    <a:bodyPr/>
                    <a:lstStyle/>
                    <a:p>
                      <a:pPr indent="0" lvl="0" marL="0" rtl="0" algn="l">
                        <a:spcBef>
                          <a:spcPts val="0"/>
                        </a:spcBef>
                        <a:spcAft>
                          <a:spcPts val="0"/>
                        </a:spcAft>
                        <a:buNone/>
                      </a:pPr>
                      <a:r>
                        <a:rPr lang="en-US"/>
                        <a:t>25 ft</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r>
            </a:tbl>
          </a:graphicData>
        </a:graphic>
      </p:graphicFrame>
      <p:sp>
        <p:nvSpPr>
          <p:cNvPr id="100" name="Google Shape;100;g331bf3f6415_0_182"/>
          <p:cNvSpPr txBox="1"/>
          <p:nvPr/>
        </p:nvSpPr>
        <p:spPr>
          <a:xfrm>
            <a:off x="964675" y="3416825"/>
            <a:ext cx="7254600" cy="2242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Sensors were programmed to trigger for 2 seconds with a 1 second cool down</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This is for testing only, actual trigger cooldown time will be 9 minutes 30 seconds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Exterior </a:t>
            </a:r>
            <a:r>
              <a:rPr lang="en-US" sz="1800">
                <a:solidFill>
                  <a:schemeClr val="dk1"/>
                </a:solidFill>
              </a:rPr>
              <a:t>sensor’s</a:t>
            </a:r>
            <a:r>
              <a:rPr lang="en-US" sz="1800">
                <a:solidFill>
                  <a:schemeClr val="dk1"/>
                </a:solidFill>
              </a:rPr>
              <a:t> </a:t>
            </a:r>
            <a:r>
              <a:rPr lang="en-US" sz="1800">
                <a:solidFill>
                  <a:schemeClr val="dk1"/>
                </a:solidFill>
              </a:rPr>
              <a:t>ambient</a:t>
            </a:r>
            <a:r>
              <a:rPr lang="en-US" sz="1800">
                <a:solidFill>
                  <a:schemeClr val="dk1"/>
                </a:solidFill>
              </a:rPr>
              <a:t> triggered with orange and red screen light, mimicking sunset and sunrise</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33e6ce11cf4_0_14"/>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Sensors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3e6ce11cf4_0_2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Sensor MCU </a:t>
            </a:r>
            <a:r>
              <a:rPr lang="en-US"/>
              <a:t>communication</a:t>
            </a:r>
            <a:endParaRPr/>
          </a:p>
        </p:txBody>
      </p:sp>
      <p:sp>
        <p:nvSpPr>
          <p:cNvPr id="113" name="Google Shape;113;g33e6ce11cf4_0_20"/>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Second video, (not automatic and make it replay)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